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69" r:id="rId3"/>
  </p:sldMasterIdLst>
  <p:notesMasterIdLst>
    <p:notesMasterId r:id="rId85"/>
  </p:notesMasterIdLst>
  <p:sldIdLst>
    <p:sldId id="341" r:id="rId4"/>
    <p:sldId id="342" r:id="rId5"/>
    <p:sldId id="343" r:id="rId6"/>
    <p:sldId id="344" r:id="rId7"/>
    <p:sldId id="345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46" r:id="rId82"/>
    <p:sldId id="347" r:id="rId83"/>
    <p:sldId id="348" r:id="rId84"/>
  </p:sldIdLst>
  <p:sldSz cx="6076950" cy="3419475"/>
  <p:notesSz cx="3419475" cy="60769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7">
          <p15:clr>
            <a:srgbClr val="A4A3A4"/>
          </p15:clr>
        </p15:guide>
        <p15:guide id="2" pos="19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30" d="100"/>
          <a:sy n="130" d="100"/>
        </p:scale>
        <p:origin x="840" y="108"/>
      </p:cViewPr>
      <p:guideLst>
        <p:guide orient="horz" pos="1077"/>
        <p:guide pos="1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14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7790" y="910277"/>
            <a:ext cx="2582704" cy="216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6456" y="910277"/>
            <a:ext cx="2582704" cy="216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0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2" y="182056"/>
            <a:ext cx="5241369" cy="6609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582" y="838246"/>
            <a:ext cx="2570834" cy="410812"/>
          </a:xfrm>
        </p:spPr>
        <p:txBody>
          <a:bodyPr anchor="b"/>
          <a:lstStyle>
            <a:lvl1pPr marL="0" indent="0">
              <a:buNone/>
              <a:defRPr sz="1196" b="1"/>
            </a:lvl1pPr>
            <a:lvl2pPr marL="227868" indent="0">
              <a:buNone/>
              <a:defRPr sz="997" b="1"/>
            </a:lvl2pPr>
            <a:lvl3pPr marL="455737" indent="0">
              <a:buNone/>
              <a:defRPr sz="897" b="1"/>
            </a:lvl3pPr>
            <a:lvl4pPr marL="683605" indent="0">
              <a:buNone/>
              <a:defRPr sz="797" b="1"/>
            </a:lvl4pPr>
            <a:lvl5pPr marL="911474" indent="0">
              <a:buNone/>
              <a:defRPr sz="797" b="1"/>
            </a:lvl5pPr>
            <a:lvl6pPr marL="1139342" indent="0">
              <a:buNone/>
              <a:defRPr sz="797" b="1"/>
            </a:lvl6pPr>
            <a:lvl7pPr marL="1367211" indent="0">
              <a:buNone/>
              <a:defRPr sz="797" b="1"/>
            </a:lvl7pPr>
            <a:lvl8pPr marL="1595079" indent="0">
              <a:buNone/>
              <a:defRPr sz="797" b="1"/>
            </a:lvl8pPr>
            <a:lvl9pPr marL="1822948" indent="0">
              <a:buNone/>
              <a:defRPr sz="7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582" y="1249058"/>
            <a:ext cx="2570834" cy="1837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76456" y="838246"/>
            <a:ext cx="2583495" cy="410812"/>
          </a:xfrm>
        </p:spPr>
        <p:txBody>
          <a:bodyPr anchor="b"/>
          <a:lstStyle>
            <a:lvl1pPr marL="0" indent="0">
              <a:buNone/>
              <a:defRPr sz="1196" b="1"/>
            </a:lvl1pPr>
            <a:lvl2pPr marL="227868" indent="0">
              <a:buNone/>
              <a:defRPr sz="997" b="1"/>
            </a:lvl2pPr>
            <a:lvl3pPr marL="455737" indent="0">
              <a:buNone/>
              <a:defRPr sz="897" b="1"/>
            </a:lvl3pPr>
            <a:lvl4pPr marL="683605" indent="0">
              <a:buNone/>
              <a:defRPr sz="797" b="1"/>
            </a:lvl4pPr>
            <a:lvl5pPr marL="911474" indent="0">
              <a:buNone/>
              <a:defRPr sz="797" b="1"/>
            </a:lvl5pPr>
            <a:lvl6pPr marL="1139342" indent="0">
              <a:buNone/>
              <a:defRPr sz="797" b="1"/>
            </a:lvl6pPr>
            <a:lvl7pPr marL="1367211" indent="0">
              <a:buNone/>
              <a:defRPr sz="797" b="1"/>
            </a:lvl7pPr>
            <a:lvl8pPr marL="1595079" indent="0">
              <a:buNone/>
              <a:defRPr sz="797" b="1"/>
            </a:lvl8pPr>
            <a:lvl9pPr marL="1822948" indent="0">
              <a:buNone/>
              <a:defRPr sz="7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76456" y="1249058"/>
            <a:ext cx="2583495" cy="1837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96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5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4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2" y="227965"/>
            <a:ext cx="1959974" cy="797878"/>
          </a:xfrm>
        </p:spPr>
        <p:txBody>
          <a:bodyPr anchor="b"/>
          <a:lstStyle>
            <a:lvl1pPr>
              <a:defRPr sz="1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495" y="492341"/>
            <a:ext cx="3076456" cy="2430044"/>
          </a:xfrm>
        </p:spPr>
        <p:txBody>
          <a:bodyPr/>
          <a:lstStyle>
            <a:lvl1pPr>
              <a:defRPr sz="1595"/>
            </a:lvl1pPr>
            <a:lvl2pPr>
              <a:defRPr sz="1396"/>
            </a:lvl2pPr>
            <a:lvl3pPr>
              <a:defRPr sz="1196"/>
            </a:lvl3pPr>
            <a:lvl4pPr>
              <a:defRPr sz="997"/>
            </a:lvl4pPr>
            <a:lvl5pPr>
              <a:defRPr sz="997"/>
            </a:lvl5pPr>
            <a:lvl6pPr>
              <a:defRPr sz="997"/>
            </a:lvl6pPr>
            <a:lvl7pPr>
              <a:defRPr sz="997"/>
            </a:lvl7pPr>
            <a:lvl8pPr>
              <a:defRPr sz="997"/>
            </a:lvl8pPr>
            <a:lvl9pPr>
              <a:defRPr sz="9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8582" y="1025843"/>
            <a:ext cx="1959974" cy="1900500"/>
          </a:xfrm>
        </p:spPr>
        <p:txBody>
          <a:bodyPr/>
          <a:lstStyle>
            <a:lvl1pPr marL="0" indent="0">
              <a:buNone/>
              <a:defRPr sz="797"/>
            </a:lvl1pPr>
            <a:lvl2pPr marL="227868" indent="0">
              <a:buNone/>
              <a:defRPr sz="698"/>
            </a:lvl2pPr>
            <a:lvl3pPr marL="455737" indent="0">
              <a:buNone/>
              <a:defRPr sz="598"/>
            </a:lvl3pPr>
            <a:lvl4pPr marL="683605" indent="0">
              <a:buNone/>
              <a:defRPr sz="498"/>
            </a:lvl4pPr>
            <a:lvl5pPr marL="911474" indent="0">
              <a:buNone/>
              <a:defRPr sz="498"/>
            </a:lvl5pPr>
            <a:lvl6pPr marL="1139342" indent="0">
              <a:buNone/>
              <a:defRPr sz="498"/>
            </a:lvl6pPr>
            <a:lvl7pPr marL="1367211" indent="0">
              <a:buNone/>
              <a:defRPr sz="498"/>
            </a:lvl7pPr>
            <a:lvl8pPr marL="1595079" indent="0">
              <a:buNone/>
              <a:defRPr sz="498"/>
            </a:lvl8pPr>
            <a:lvl9pPr marL="1822948" indent="0">
              <a:buNone/>
              <a:defRPr sz="4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02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2" y="227965"/>
            <a:ext cx="1959974" cy="797878"/>
          </a:xfrm>
        </p:spPr>
        <p:txBody>
          <a:bodyPr anchor="b"/>
          <a:lstStyle>
            <a:lvl1pPr>
              <a:defRPr sz="1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83495" y="492341"/>
            <a:ext cx="3076456" cy="2430044"/>
          </a:xfrm>
        </p:spPr>
        <p:txBody>
          <a:bodyPr/>
          <a:lstStyle>
            <a:lvl1pPr marL="0" indent="0">
              <a:buNone/>
              <a:defRPr sz="1595"/>
            </a:lvl1pPr>
            <a:lvl2pPr marL="227868" indent="0">
              <a:buNone/>
              <a:defRPr sz="1396"/>
            </a:lvl2pPr>
            <a:lvl3pPr marL="455737" indent="0">
              <a:buNone/>
              <a:defRPr sz="1196"/>
            </a:lvl3pPr>
            <a:lvl4pPr marL="683605" indent="0">
              <a:buNone/>
              <a:defRPr sz="997"/>
            </a:lvl4pPr>
            <a:lvl5pPr marL="911474" indent="0">
              <a:buNone/>
              <a:defRPr sz="997"/>
            </a:lvl5pPr>
            <a:lvl6pPr marL="1139342" indent="0">
              <a:buNone/>
              <a:defRPr sz="997"/>
            </a:lvl6pPr>
            <a:lvl7pPr marL="1367211" indent="0">
              <a:buNone/>
              <a:defRPr sz="997"/>
            </a:lvl7pPr>
            <a:lvl8pPr marL="1595079" indent="0">
              <a:buNone/>
              <a:defRPr sz="997"/>
            </a:lvl8pPr>
            <a:lvl9pPr marL="1822948" indent="0">
              <a:buNone/>
              <a:defRPr sz="99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8582" y="1025843"/>
            <a:ext cx="1959974" cy="1900500"/>
          </a:xfrm>
        </p:spPr>
        <p:txBody>
          <a:bodyPr/>
          <a:lstStyle>
            <a:lvl1pPr marL="0" indent="0">
              <a:buNone/>
              <a:defRPr sz="797"/>
            </a:lvl1pPr>
            <a:lvl2pPr marL="227868" indent="0">
              <a:buNone/>
              <a:defRPr sz="698"/>
            </a:lvl2pPr>
            <a:lvl3pPr marL="455737" indent="0">
              <a:buNone/>
              <a:defRPr sz="598"/>
            </a:lvl3pPr>
            <a:lvl4pPr marL="683605" indent="0">
              <a:buNone/>
              <a:defRPr sz="498"/>
            </a:lvl4pPr>
            <a:lvl5pPr marL="911474" indent="0">
              <a:buNone/>
              <a:defRPr sz="498"/>
            </a:lvl5pPr>
            <a:lvl6pPr marL="1139342" indent="0">
              <a:buNone/>
              <a:defRPr sz="498"/>
            </a:lvl6pPr>
            <a:lvl7pPr marL="1367211" indent="0">
              <a:buNone/>
              <a:defRPr sz="498"/>
            </a:lvl7pPr>
            <a:lvl8pPr marL="1595079" indent="0">
              <a:buNone/>
              <a:defRPr sz="498"/>
            </a:lvl8pPr>
            <a:lvl9pPr marL="1822948" indent="0">
              <a:buNone/>
              <a:defRPr sz="4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53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36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48818" y="182055"/>
            <a:ext cx="1310342" cy="2897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790" y="182055"/>
            <a:ext cx="3855065" cy="28978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740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9495" y="949854"/>
            <a:ext cx="6086445" cy="24696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897" dirty="0">
              <a:solidFill>
                <a:prstClr val="white"/>
              </a:solidFill>
            </a:endParaRPr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9495" y="0"/>
            <a:ext cx="6086445" cy="221316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897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541229" y="503423"/>
            <a:ext cx="4994493" cy="261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897" dirty="0">
              <a:solidFill>
                <a:prstClr val="white"/>
              </a:solidFill>
            </a:endParaRP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921038" y="1405784"/>
            <a:ext cx="4234875" cy="13962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15298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6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619" y="559623"/>
            <a:ext cx="4557713" cy="1190484"/>
          </a:xfrm>
        </p:spPr>
        <p:txBody>
          <a:bodyPr anchor="b"/>
          <a:lstStyle>
            <a:lvl1pPr algn="ctr">
              <a:defRPr sz="299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619" y="1796016"/>
            <a:ext cx="4557713" cy="825581"/>
          </a:xfrm>
        </p:spPr>
        <p:txBody>
          <a:bodyPr/>
          <a:lstStyle>
            <a:lvl1pPr marL="0" indent="0" algn="ctr">
              <a:buNone/>
              <a:defRPr sz="1196"/>
            </a:lvl1pPr>
            <a:lvl2pPr marL="227868" indent="0" algn="ctr">
              <a:buNone/>
              <a:defRPr sz="997"/>
            </a:lvl2pPr>
            <a:lvl3pPr marL="455737" indent="0" algn="ctr">
              <a:buNone/>
              <a:defRPr sz="897"/>
            </a:lvl3pPr>
            <a:lvl4pPr marL="683605" indent="0" algn="ctr">
              <a:buNone/>
              <a:defRPr sz="797"/>
            </a:lvl4pPr>
            <a:lvl5pPr marL="911474" indent="0" algn="ctr">
              <a:buNone/>
              <a:defRPr sz="797"/>
            </a:lvl5pPr>
            <a:lvl6pPr marL="1139342" indent="0" algn="ctr">
              <a:buNone/>
              <a:defRPr sz="797"/>
            </a:lvl6pPr>
            <a:lvl7pPr marL="1367211" indent="0" algn="ctr">
              <a:buNone/>
              <a:defRPr sz="797"/>
            </a:lvl7pPr>
            <a:lvl8pPr marL="1595079" indent="0" algn="ctr">
              <a:buNone/>
              <a:defRPr sz="797"/>
            </a:lvl8pPr>
            <a:lvl9pPr marL="1822948" indent="0" algn="ctr">
              <a:buNone/>
              <a:defRPr sz="79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5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25" y="852495"/>
            <a:ext cx="5241369" cy="1422406"/>
          </a:xfrm>
        </p:spPr>
        <p:txBody>
          <a:bodyPr anchor="b"/>
          <a:lstStyle>
            <a:lvl1pPr>
              <a:defRPr sz="299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625" y="2288357"/>
            <a:ext cx="5241369" cy="748010"/>
          </a:xfrm>
        </p:spPr>
        <p:txBody>
          <a:bodyPr/>
          <a:lstStyle>
            <a:lvl1pPr marL="0" indent="0">
              <a:buNone/>
              <a:defRPr sz="1196">
                <a:solidFill>
                  <a:schemeClr val="tx1">
                    <a:tint val="75000"/>
                  </a:schemeClr>
                </a:solidFill>
              </a:defRPr>
            </a:lvl1pPr>
            <a:lvl2pPr marL="227868" indent="0">
              <a:buNone/>
              <a:defRPr sz="997">
                <a:solidFill>
                  <a:schemeClr val="tx1">
                    <a:tint val="75000"/>
                  </a:schemeClr>
                </a:solidFill>
              </a:defRPr>
            </a:lvl2pPr>
            <a:lvl3pPr marL="455737" indent="0">
              <a:buNone/>
              <a:defRPr sz="897">
                <a:solidFill>
                  <a:schemeClr val="tx1">
                    <a:tint val="75000"/>
                  </a:schemeClr>
                </a:solidFill>
              </a:defRPr>
            </a:lvl3pPr>
            <a:lvl4pPr marL="683605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4pPr>
            <a:lvl5pPr marL="911474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5pPr>
            <a:lvl6pPr marL="1139342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6pPr>
            <a:lvl7pPr marL="1367211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7pPr>
            <a:lvl8pPr marL="159507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8pPr>
            <a:lvl9pPr marL="1822948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2" y="227965"/>
            <a:ext cx="1959974" cy="797878"/>
          </a:xfrm>
        </p:spPr>
        <p:txBody>
          <a:bodyPr anchor="b"/>
          <a:lstStyle>
            <a:lvl1pPr>
              <a:defRPr sz="159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495" y="492341"/>
            <a:ext cx="3076456" cy="2430044"/>
          </a:xfrm>
        </p:spPr>
        <p:txBody>
          <a:bodyPr/>
          <a:lstStyle>
            <a:lvl1pPr>
              <a:defRPr sz="1595"/>
            </a:lvl1pPr>
            <a:lvl2pPr>
              <a:defRPr sz="1396"/>
            </a:lvl2pPr>
            <a:lvl3pPr>
              <a:defRPr sz="1196"/>
            </a:lvl3pPr>
            <a:lvl4pPr>
              <a:defRPr sz="997"/>
            </a:lvl4pPr>
            <a:lvl5pPr>
              <a:defRPr sz="997"/>
            </a:lvl5pPr>
            <a:lvl6pPr>
              <a:defRPr sz="997"/>
            </a:lvl6pPr>
            <a:lvl7pPr>
              <a:defRPr sz="997"/>
            </a:lvl7pPr>
            <a:lvl8pPr>
              <a:defRPr sz="997"/>
            </a:lvl8pPr>
            <a:lvl9pPr>
              <a:defRPr sz="99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8582" y="1025843"/>
            <a:ext cx="1959974" cy="1900500"/>
          </a:xfrm>
        </p:spPr>
        <p:txBody>
          <a:bodyPr/>
          <a:lstStyle>
            <a:lvl1pPr marL="0" indent="0">
              <a:buNone/>
              <a:defRPr sz="797"/>
            </a:lvl1pPr>
            <a:lvl2pPr marL="227868" indent="0">
              <a:buNone/>
              <a:defRPr sz="698"/>
            </a:lvl2pPr>
            <a:lvl3pPr marL="455737" indent="0">
              <a:buNone/>
              <a:defRPr sz="598"/>
            </a:lvl3pPr>
            <a:lvl4pPr marL="683605" indent="0">
              <a:buNone/>
              <a:defRPr sz="498"/>
            </a:lvl4pPr>
            <a:lvl5pPr marL="911474" indent="0">
              <a:buNone/>
              <a:defRPr sz="498"/>
            </a:lvl5pPr>
            <a:lvl6pPr marL="1139342" indent="0">
              <a:buNone/>
              <a:defRPr sz="498"/>
            </a:lvl6pPr>
            <a:lvl7pPr marL="1367211" indent="0">
              <a:buNone/>
              <a:defRPr sz="498"/>
            </a:lvl7pPr>
            <a:lvl8pPr marL="1595079" indent="0">
              <a:buNone/>
              <a:defRPr sz="498"/>
            </a:lvl8pPr>
            <a:lvl9pPr marL="1822948" indent="0">
              <a:buNone/>
              <a:defRPr sz="49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619" y="559623"/>
            <a:ext cx="4557713" cy="1190484"/>
          </a:xfrm>
        </p:spPr>
        <p:txBody>
          <a:bodyPr anchor="b"/>
          <a:lstStyle>
            <a:lvl1pPr algn="ctr">
              <a:defRPr sz="2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619" y="1796016"/>
            <a:ext cx="4557713" cy="825581"/>
          </a:xfrm>
        </p:spPr>
        <p:txBody>
          <a:bodyPr/>
          <a:lstStyle>
            <a:lvl1pPr marL="0" indent="0" algn="ctr">
              <a:buNone/>
              <a:defRPr sz="1196"/>
            </a:lvl1pPr>
            <a:lvl2pPr marL="227868" indent="0" algn="ctr">
              <a:buNone/>
              <a:defRPr sz="997"/>
            </a:lvl2pPr>
            <a:lvl3pPr marL="455737" indent="0" algn="ctr">
              <a:buNone/>
              <a:defRPr sz="897"/>
            </a:lvl3pPr>
            <a:lvl4pPr marL="683605" indent="0" algn="ctr">
              <a:buNone/>
              <a:defRPr sz="797"/>
            </a:lvl4pPr>
            <a:lvl5pPr marL="911474" indent="0" algn="ctr">
              <a:buNone/>
              <a:defRPr sz="797"/>
            </a:lvl5pPr>
            <a:lvl6pPr marL="1139342" indent="0" algn="ctr">
              <a:buNone/>
              <a:defRPr sz="797"/>
            </a:lvl6pPr>
            <a:lvl7pPr marL="1367211" indent="0" algn="ctr">
              <a:buNone/>
              <a:defRPr sz="797"/>
            </a:lvl7pPr>
            <a:lvl8pPr marL="1595079" indent="0" algn="ctr">
              <a:buNone/>
              <a:defRPr sz="797"/>
            </a:lvl8pPr>
            <a:lvl9pPr marL="1822948" indent="0" algn="ctr">
              <a:buNone/>
              <a:defRPr sz="79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6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25" y="852495"/>
            <a:ext cx="5241369" cy="1422406"/>
          </a:xfrm>
        </p:spPr>
        <p:txBody>
          <a:bodyPr anchor="b"/>
          <a:lstStyle>
            <a:lvl1pPr>
              <a:defRPr sz="2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625" y="2288357"/>
            <a:ext cx="5241369" cy="748010"/>
          </a:xfrm>
        </p:spPr>
        <p:txBody>
          <a:bodyPr/>
          <a:lstStyle>
            <a:lvl1pPr marL="0" indent="0">
              <a:buNone/>
              <a:defRPr sz="1196">
                <a:solidFill>
                  <a:schemeClr val="tx1">
                    <a:tint val="75000"/>
                  </a:schemeClr>
                </a:solidFill>
              </a:defRPr>
            </a:lvl1pPr>
            <a:lvl2pPr marL="227868" indent="0">
              <a:buNone/>
              <a:defRPr sz="997">
                <a:solidFill>
                  <a:schemeClr val="tx1">
                    <a:tint val="75000"/>
                  </a:schemeClr>
                </a:solidFill>
              </a:defRPr>
            </a:lvl2pPr>
            <a:lvl3pPr marL="455737" indent="0">
              <a:buNone/>
              <a:defRPr sz="897">
                <a:solidFill>
                  <a:schemeClr val="tx1">
                    <a:tint val="75000"/>
                  </a:schemeClr>
                </a:solidFill>
              </a:defRPr>
            </a:lvl3pPr>
            <a:lvl4pPr marL="683605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4pPr>
            <a:lvl5pPr marL="911474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5pPr>
            <a:lvl6pPr marL="1139342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6pPr>
            <a:lvl7pPr marL="1367211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7pPr>
            <a:lvl8pPr marL="159507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8pPr>
            <a:lvl9pPr marL="1822948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7791" y="182056"/>
            <a:ext cx="5241369" cy="6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791" y="910277"/>
            <a:ext cx="5241369" cy="216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7790" y="3169347"/>
            <a:ext cx="1367314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990" y="3169347"/>
            <a:ext cx="2050971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By: Prof. (Dr.) Vineet Mehan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1846" y="3169347"/>
            <a:ext cx="1367314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2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dt="0"/>
  <p:txStyles>
    <p:titleStyle>
      <a:lvl1pPr algn="l" defTabSz="455737" rtl="0" eaLnBrk="1" latinLnBrk="0" hangingPunct="1">
        <a:lnSpc>
          <a:spcPct val="90000"/>
        </a:lnSpc>
        <a:spcBef>
          <a:spcPct val="0"/>
        </a:spcBef>
        <a:buNone/>
        <a:defRPr sz="2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934" indent="-113934" algn="just" defTabSz="45573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6" kern="1200">
          <a:solidFill>
            <a:schemeClr val="tx1"/>
          </a:solidFill>
          <a:latin typeface="+mn-lt"/>
          <a:ea typeface="+mn-ea"/>
          <a:cs typeface="+mn-cs"/>
        </a:defRPr>
      </a:lvl1pPr>
      <a:lvl2pPr marL="341803" indent="-113934" algn="just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6" kern="1200">
          <a:solidFill>
            <a:schemeClr val="tx1"/>
          </a:solidFill>
          <a:latin typeface="+mn-lt"/>
          <a:ea typeface="+mn-ea"/>
          <a:cs typeface="+mn-cs"/>
        </a:defRPr>
      </a:lvl2pPr>
      <a:lvl3pPr marL="569671" indent="-113934" algn="just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7" kern="1200">
          <a:solidFill>
            <a:schemeClr val="tx1"/>
          </a:solidFill>
          <a:latin typeface="+mn-lt"/>
          <a:ea typeface="+mn-ea"/>
          <a:cs typeface="+mn-cs"/>
        </a:defRPr>
      </a:lvl3pPr>
      <a:lvl4pPr marL="797540" indent="-113934" algn="just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4pPr>
      <a:lvl5pPr marL="1025408" indent="-113934" algn="just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5pPr>
      <a:lvl6pPr marL="1253277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6pPr>
      <a:lvl7pPr marL="1481145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7pPr>
      <a:lvl8pPr marL="1709014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8pPr>
      <a:lvl9pPr marL="1936882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1pPr>
      <a:lvl2pPr marL="227868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2pPr>
      <a:lvl3pPr marL="455737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3pPr>
      <a:lvl4pPr marL="683605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4pPr>
      <a:lvl5pPr marL="911474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5pPr>
      <a:lvl6pPr marL="1139342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6pPr>
      <a:lvl7pPr marL="1367211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7pPr>
      <a:lvl8pPr marL="1595079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8pPr>
      <a:lvl9pPr marL="1822948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7791" y="182056"/>
            <a:ext cx="5241369" cy="6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791" y="910277"/>
            <a:ext cx="5241369" cy="216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7790" y="3169347"/>
            <a:ext cx="1367314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990" y="3169347"/>
            <a:ext cx="2050971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1846" y="3169347"/>
            <a:ext cx="1367314" cy="182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lvl1pPr algn="l" defTabSz="455737" rtl="0" eaLnBrk="1" latinLnBrk="0" hangingPunct="1">
        <a:lnSpc>
          <a:spcPct val="90000"/>
        </a:lnSpc>
        <a:spcBef>
          <a:spcPct val="0"/>
        </a:spcBef>
        <a:buNone/>
        <a:defRPr sz="2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934" indent="-113934" algn="l" defTabSz="45573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6" kern="1200">
          <a:solidFill>
            <a:schemeClr val="tx1"/>
          </a:solidFill>
          <a:latin typeface="+mn-lt"/>
          <a:ea typeface="+mn-ea"/>
          <a:cs typeface="+mn-cs"/>
        </a:defRPr>
      </a:lvl1pPr>
      <a:lvl2pPr marL="341803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6" kern="1200">
          <a:solidFill>
            <a:schemeClr val="tx1"/>
          </a:solidFill>
          <a:latin typeface="+mn-lt"/>
          <a:ea typeface="+mn-ea"/>
          <a:cs typeface="+mn-cs"/>
        </a:defRPr>
      </a:lvl2pPr>
      <a:lvl3pPr marL="569671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7" kern="1200">
          <a:solidFill>
            <a:schemeClr val="tx1"/>
          </a:solidFill>
          <a:latin typeface="+mn-lt"/>
          <a:ea typeface="+mn-ea"/>
          <a:cs typeface="+mn-cs"/>
        </a:defRPr>
      </a:lvl3pPr>
      <a:lvl4pPr marL="797540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4pPr>
      <a:lvl5pPr marL="1025408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5pPr>
      <a:lvl6pPr marL="1253277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6pPr>
      <a:lvl7pPr marL="1481145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7pPr>
      <a:lvl8pPr marL="1709014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8pPr>
      <a:lvl9pPr marL="1936882" indent="-113934" algn="l" defTabSz="45573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1pPr>
      <a:lvl2pPr marL="227868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2pPr>
      <a:lvl3pPr marL="455737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3pPr>
      <a:lvl4pPr marL="683605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4pPr>
      <a:lvl5pPr marL="911474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5pPr>
      <a:lvl6pPr marL="1139342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6pPr>
      <a:lvl7pPr marL="1367211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7pPr>
      <a:lvl8pPr marL="1595079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8pPr>
      <a:lvl9pPr marL="1822948" algn="l" defTabSz="455737" rtl="0" eaLnBrk="1" latinLnBrk="0" hangingPunct="1">
        <a:defRPr sz="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basics-of-neural-networks-neural-network-series-part-1-4419e343b2b" TargetMode="External"/><Relationship Id="rId2" Type="http://schemas.openxmlformats.org/officeDocument/2006/relationships/hyperlink" Target="https://www.analyticsvidhya.com/blog/2022/01/introduction-to-neural-networks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watch?v=4TC5s_xNKSs/" TargetMode="External"/><Relationship Id="rId4" Type="http://schemas.openxmlformats.org/officeDocument/2006/relationships/hyperlink" Target="https://www.tutorialspoint.com/artificial_neural_network/artificial_neural_network_basic_concepts.ht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2204" y="2705785"/>
            <a:ext cx="6079153" cy="75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0627" y="2942366"/>
            <a:ext cx="22788" cy="3059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>
              <a:solidFill>
                <a:prstClr val="white"/>
              </a:solidFill>
            </a:endParaRPr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4367808" y="3244800"/>
            <a:ext cx="1367314" cy="181992"/>
          </a:xfrm>
          <a:prstGeom prst="rect">
            <a:avLst/>
          </a:prstGeom>
        </p:spPr>
        <p:txBody>
          <a:bodyPr vert="horz" lIns="45577" tIns="22789" rIns="45577" bIns="22789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98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V="1">
            <a:off x="4738574" y="2961254"/>
            <a:ext cx="643868" cy="576994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897" kern="0">
              <a:solidFill>
                <a:srgbClr val="FFFFFF"/>
              </a:solidFill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xmlns="" id="{CAD0D7B8-E462-453C-B296-CA0154FA54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274" y="1556577"/>
          <a:ext cx="1646367" cy="1569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" y="1556577"/>
                        <a:ext cx="1646367" cy="1569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H="1">
            <a:off x="3511710" y="-12251"/>
            <a:ext cx="2565239" cy="291707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897" kern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58718" y="1010193"/>
            <a:ext cx="3404042" cy="787870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" y="12807"/>
            <a:ext cx="1923846" cy="766723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4899540" y="2659260"/>
            <a:ext cx="1179614" cy="7976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429927" y="3000969"/>
            <a:ext cx="2456603" cy="36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sz="997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997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997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598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endParaRPr lang="en-US" sz="797" b="1" dirty="0">
              <a:solidFill>
                <a:prstClr val="black"/>
              </a:solidFill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32131" y="3012975"/>
            <a:ext cx="22788" cy="1847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7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6127" y="2784936"/>
            <a:ext cx="3205971" cy="48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196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IN" sz="1196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</a:t>
            </a:r>
            <a:endParaRPr lang="en-US" sz="1196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to Neural Network</a:t>
            </a:r>
            <a:endParaRPr lang="en-US" sz="1196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47969" y="729102"/>
            <a:ext cx="5534364" cy="173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IN" sz="2392" b="1" dirty="0">
                <a:solidFill>
                  <a:prstClr val="black"/>
                </a:solidFill>
                <a:latin typeface="Cambria" panose="02040503050406030204" pitchFamily="18" charset="0"/>
              </a:rPr>
              <a:t>APEX INSTITUTE OF TECHNOLOGY</a:t>
            </a:r>
            <a:endParaRPr lang="en-US" sz="2392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/>
            <a:r>
              <a:rPr lang="en-IN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DEPARTMENT OF COMPUTER SCIENCE &amp; ENGINEERING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1595" b="1" dirty="0">
              <a:solidFill>
                <a:prstClr val="black"/>
              </a:solidFill>
              <a:latin typeface="Cambria" panose="02040503050406030204" pitchFamily="18" charset="0"/>
              <a:ea typeface="Calibri" charset="0"/>
              <a:cs typeface="Times New Roman" charset="0"/>
            </a:endParaRPr>
          </a:p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95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DEEP </a:t>
            </a:r>
            <a:r>
              <a:rPr lang="en-US" sz="1595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LEARNING (</a:t>
            </a:r>
            <a:r>
              <a:rPr lang="en-US" sz="1595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20CSF-432)</a:t>
            </a:r>
            <a:endParaRPr lang="en-US" sz="1595" dirty="0">
              <a:solidFill>
                <a:prstClr val="black">
                  <a:lumMod val="85000"/>
                  <a:lumOff val="15000"/>
                </a:prstClr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95" b="1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Faculty:</a:t>
            </a:r>
            <a:r>
              <a:rPr lang="en-US" sz="1595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Prof. (Dr.) </a:t>
            </a:r>
            <a:r>
              <a:rPr lang="en-US" sz="1595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Madan Lal Saini(E13485)</a:t>
            </a:r>
            <a:endParaRPr lang="en-US" sz="1595" dirty="0">
              <a:solidFill>
                <a:prstClr val="black">
                  <a:lumMod val="85000"/>
                  <a:lumOff val="15000"/>
                </a:prstClr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3101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97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5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97" y="595"/>
            <a:ext cx="5241369" cy="674028"/>
          </a:xfrm>
        </p:spPr>
        <p:txBody>
          <a:bodyPr>
            <a:normAutofit/>
          </a:bodyPr>
          <a:lstStyle/>
          <a:p>
            <a:r>
              <a:rPr lang="en-IN" sz="159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IN" sz="159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Learning: Course Objectives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900" y="571914"/>
            <a:ext cx="5520610" cy="193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997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  <a:endParaRPr lang="en-US" sz="997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99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aims to:</a:t>
            </a:r>
            <a:endParaRPr lang="en-US" sz="997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IN" sz="1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key features in a neural network’s architecture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IN" sz="1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main fundamentals that drive Deep Learning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IN" sz="1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 able to build, train and apply fully connected deep neural networks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IN" sz="1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Know how to implement efficient CNN or RNN.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en-IN" sz="1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IN" sz="1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fundamental methods involved in deep learning, including the underlying optimization concepts (gradient descent and backpropagation) and how they can be combined to solve real-world problems.  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53974" y="129482"/>
            <a:ext cx="5545376" cy="31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9123" y="584183"/>
            <a:ext cx="4443845" cy="307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9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completion of this course, the students shall be able to:-</a:t>
            </a:r>
            <a:endParaRPr lang="en-US" sz="1396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338244"/>
              </p:ext>
            </p:extLst>
          </p:nvPr>
        </p:nvGraphicFramePr>
        <p:xfrm>
          <a:off x="359123" y="909638"/>
          <a:ext cx="5115931" cy="2170112"/>
        </p:xfrm>
        <a:graphic>
          <a:graphicData uri="http://schemas.openxmlformats.org/drawingml/2006/table">
            <a:tbl>
              <a:tblPr bandRow="1">
                <a:effectLst/>
                <a:tableStyleId>{5940675A-B579-460E-94D1-54222C63F5DA}</a:tableStyleId>
              </a:tblPr>
              <a:tblGrid>
                <a:gridCol w="445999"/>
                <a:gridCol w="4669932"/>
              </a:tblGrid>
              <a:tr h="315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CO1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Understand neural network, its working and parameters, and various deep neural network architectures.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7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CO2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Differentiate between the major types of neural network architectures (multi-layered perceptron, convolutional neural networks, recurrent neural networks, etc.) and what types of problems can be solved by these architectures.</a:t>
                      </a:r>
                      <a:endParaRPr lang="en-US" sz="9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CO3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Evaluate the performance of deep neural network and improve the performance by applying optimization techniques. </a:t>
                      </a:r>
                      <a:endParaRPr lang="en-US" sz="9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CO4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Design or select neural network architectures for new data problems based on their requirements and problem characteristics and analyse their performance.</a:t>
                      </a:r>
                      <a:endParaRPr lang="en-US" sz="9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CO5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Describe some of the latest research being conducted in the field and open problems that are yet to be solved. </a:t>
                      </a:r>
                      <a:endParaRPr lang="en-US" sz="9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374" marR="5837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18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7" y="47782"/>
            <a:ext cx="5241369" cy="427843"/>
          </a:xfrm>
        </p:spPr>
        <p:txBody>
          <a:bodyPr>
            <a:normAutofit/>
          </a:bodyPr>
          <a:lstStyle/>
          <a:p>
            <a:pPr algn="ctr"/>
            <a:r>
              <a:rPr lang="en-IN" sz="1595" b="1" dirty="0">
                <a:latin typeface="Times New Roman" pitchFamily="18" charset="0"/>
                <a:cs typeface="Times New Roman" pitchFamily="18" charset="0"/>
              </a:rPr>
              <a:t>Unit-1 Syllabus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724912"/>
              </p:ext>
            </p:extLst>
          </p:nvPr>
        </p:nvGraphicFramePr>
        <p:xfrm>
          <a:off x="353063" y="559075"/>
          <a:ext cx="5306098" cy="2392831"/>
        </p:xfrm>
        <a:graphic>
          <a:graphicData uri="http://schemas.openxmlformats.org/drawingml/2006/table">
            <a:tbl>
              <a:tblPr firstRow="1" firstCol="1" bandRow="1"/>
              <a:tblGrid>
                <a:gridCol w="1171223"/>
                <a:gridCol w="4134875"/>
              </a:tblGrid>
              <a:tr h="263803"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dirty="0">
                          <a:effectLst/>
                          <a:latin typeface="Times New Roman"/>
                          <a:ea typeface="Calibri"/>
                          <a:cs typeface="Arial"/>
                        </a:rPr>
                        <a:t>Unit-1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34183" marR="34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Artificial Neural Network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34183" marR="34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29234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Fundamentals of Neural Network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1391920" algn="l"/>
                        </a:tabLs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Neural Network, Model of Artificial Neuron,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Back Propagation, </a:t>
                      </a: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rules and various activation functions,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descent, Stochastic Gradient descent.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234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Neural Network Architecture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Single layer Feed-forward networks. Multi-layer Feed-forward networks. Architecture of Back-propagation (BP) Networks, Backpropagation Learning.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335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Neural Network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Deep Neural Networks using Back Propagation-Setup and initialization issues, Gradient- Descent Strategies, vanishing and exploding Gradient problems, regularizations, and dropouts.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91" y="182056"/>
            <a:ext cx="5241369" cy="304641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SUGGESTIVE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55" y="538316"/>
            <a:ext cx="5474805" cy="2743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/>
              <a:t>TEXT BOOKS</a:t>
            </a:r>
            <a:r>
              <a:rPr lang="en-US" sz="1000" b="1" dirty="0" smtClean="0"/>
              <a:t>:</a:t>
            </a:r>
            <a:r>
              <a:rPr lang="en-IN" sz="1000" b="1" dirty="0"/>
              <a:t> </a:t>
            </a:r>
            <a:endParaRPr lang="en-US" sz="1000" dirty="0"/>
          </a:p>
          <a:p>
            <a:r>
              <a:rPr lang="en-US" sz="1000" b="1" dirty="0" smtClean="0"/>
              <a:t>T1</a:t>
            </a:r>
            <a:r>
              <a:rPr lang="en-US" sz="1000" b="1" dirty="0"/>
              <a:t>:</a:t>
            </a:r>
            <a:r>
              <a:rPr lang="en-US" sz="1000" dirty="0"/>
              <a:t> Deep Learning with Python by Francois </a:t>
            </a:r>
            <a:r>
              <a:rPr lang="en-US" sz="1000" dirty="0" err="1"/>
              <a:t>Chollet</a:t>
            </a:r>
            <a:r>
              <a:rPr lang="en-US" sz="1000" dirty="0"/>
              <a:t>, Publisher: Manning Publications </a:t>
            </a:r>
          </a:p>
          <a:p>
            <a:r>
              <a:rPr lang="en-US" sz="1000" b="1" dirty="0"/>
              <a:t>T2:</a:t>
            </a:r>
            <a:r>
              <a:rPr lang="en-US" sz="1000" dirty="0"/>
              <a:t> Deep Learning from Scratch: Building with Python from First Principles by Seth Weidman published by </a:t>
            </a:r>
            <a:r>
              <a:rPr lang="en-US" sz="1000" dirty="0" err="1"/>
              <a:t>O`Reilley</a:t>
            </a:r>
            <a:endParaRPr lang="en-US" sz="1000" dirty="0"/>
          </a:p>
          <a:p>
            <a:r>
              <a:rPr lang="en-IN" sz="1000" b="1" dirty="0"/>
              <a:t>T3</a:t>
            </a:r>
            <a:r>
              <a:rPr lang="en-IN" sz="1000" dirty="0"/>
              <a:t>: </a:t>
            </a:r>
            <a:r>
              <a:rPr lang="en-US" sz="1000" dirty="0"/>
              <a:t>Deep Learning by Ian </a:t>
            </a:r>
            <a:r>
              <a:rPr lang="en-US" sz="1000" dirty="0" err="1"/>
              <a:t>Goodfellow</a:t>
            </a:r>
            <a:r>
              <a:rPr lang="en-US" sz="1000" dirty="0"/>
              <a:t>, </a:t>
            </a:r>
            <a:r>
              <a:rPr lang="en-US" sz="1000" dirty="0" err="1"/>
              <a:t>Yoshua</a:t>
            </a:r>
            <a:r>
              <a:rPr lang="en-US" sz="1000" dirty="0"/>
              <a:t> </a:t>
            </a:r>
            <a:r>
              <a:rPr lang="en-US" sz="1000" dirty="0" err="1"/>
              <a:t>Bengio</a:t>
            </a:r>
            <a:r>
              <a:rPr lang="en-US" sz="1000" dirty="0"/>
              <a:t> and Aaron </a:t>
            </a:r>
            <a:r>
              <a:rPr lang="en-US" sz="1000" dirty="0" err="1"/>
              <a:t>Courville</a:t>
            </a:r>
            <a:r>
              <a:rPr lang="en-US" sz="1000" dirty="0"/>
              <a:t> published by MIT Press.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IN" sz="1000" b="1" dirty="0"/>
              <a:t>REFERENCE BOOKS</a:t>
            </a:r>
            <a:r>
              <a:rPr lang="en-IN" sz="1000" b="1" dirty="0" smtClean="0"/>
              <a:t>:</a:t>
            </a:r>
            <a:endParaRPr lang="en-US" sz="1000" dirty="0"/>
          </a:p>
          <a:p>
            <a:r>
              <a:rPr lang="en-IN" sz="1000" b="1" dirty="0"/>
              <a:t>R1 </a:t>
            </a:r>
            <a:r>
              <a:rPr lang="en-US" sz="1000" dirty="0"/>
              <a:t>Fundamentals of Deep Learning: by </a:t>
            </a:r>
            <a:r>
              <a:rPr lang="en-US" sz="1000" dirty="0" err="1"/>
              <a:t>Nithin</a:t>
            </a:r>
            <a:r>
              <a:rPr lang="en-US" sz="1000" dirty="0"/>
              <a:t> </a:t>
            </a:r>
            <a:r>
              <a:rPr lang="en-US" sz="1000" dirty="0" err="1"/>
              <a:t>Buduma</a:t>
            </a:r>
            <a:r>
              <a:rPr lang="en-US" sz="1000" dirty="0"/>
              <a:t>, Nikhil </a:t>
            </a:r>
            <a:r>
              <a:rPr lang="en-US" sz="1000" dirty="0" err="1"/>
              <a:t>Buduma</a:t>
            </a:r>
            <a:r>
              <a:rPr lang="en-US" sz="1000" dirty="0"/>
              <a:t> and Joe Papa, OREILLY Publication, Second Edition.</a:t>
            </a:r>
          </a:p>
          <a:p>
            <a:r>
              <a:rPr lang="en-IN" sz="1000" b="1" dirty="0"/>
              <a:t>R2</a:t>
            </a:r>
            <a:r>
              <a:rPr lang="en-IN" sz="1000" dirty="0"/>
              <a:t> </a:t>
            </a:r>
            <a:r>
              <a:rPr lang="en-US" sz="1000" dirty="0"/>
              <a:t>Deep Learning: A Practitioners Approach by Josh Patterson and Adam Gibson, OREILLY Publication.</a:t>
            </a:r>
          </a:p>
          <a:p>
            <a:r>
              <a:rPr lang="en-IN" sz="1000" b="1" dirty="0"/>
              <a:t>R3</a:t>
            </a:r>
            <a:r>
              <a:rPr lang="en-IN" sz="1000" dirty="0"/>
              <a:t> </a:t>
            </a:r>
            <a:r>
              <a:rPr lang="en-US" sz="1000" dirty="0"/>
              <a:t>Deep Learning for Coders with </a:t>
            </a:r>
            <a:r>
              <a:rPr lang="en-US" sz="1000" dirty="0" err="1"/>
              <a:t>fastai</a:t>
            </a:r>
            <a:r>
              <a:rPr lang="en-US" sz="1000" dirty="0"/>
              <a:t> and </a:t>
            </a:r>
            <a:r>
              <a:rPr lang="en-US" sz="1000" dirty="0" err="1"/>
              <a:t>PyTorch</a:t>
            </a:r>
            <a:r>
              <a:rPr lang="en-US" sz="1000" dirty="0"/>
              <a:t> by Jeremy Howard and Sylvain </a:t>
            </a:r>
            <a:r>
              <a:rPr lang="en-US" sz="1000" dirty="0" err="1"/>
              <a:t>Gugger</a:t>
            </a:r>
            <a:r>
              <a:rPr lang="en-US" sz="1000" dirty="0"/>
              <a:t>, OREILLY Publication.</a:t>
            </a:r>
          </a:p>
          <a:p>
            <a:r>
              <a:rPr lang="en-US" sz="1000" b="1" dirty="0"/>
              <a:t>R4</a:t>
            </a:r>
            <a:r>
              <a:rPr lang="en-US" sz="1000" dirty="0"/>
              <a:t> Deep Learning Using Python </a:t>
            </a:r>
            <a:r>
              <a:rPr lang="en-IN" sz="1000" dirty="0"/>
              <a:t>by S </a:t>
            </a:r>
            <a:r>
              <a:rPr lang="en-IN" sz="1000" dirty="0" err="1"/>
              <a:t>Lovelyn</a:t>
            </a:r>
            <a:r>
              <a:rPr lang="en-IN" sz="1000" dirty="0"/>
              <a:t> Rose, L Ashok Kumar, D </a:t>
            </a:r>
            <a:r>
              <a:rPr lang="en-IN" sz="1000" dirty="0" err="1"/>
              <a:t>Karthika</a:t>
            </a:r>
            <a:r>
              <a:rPr lang="en-IN" sz="1000" dirty="0"/>
              <a:t> </a:t>
            </a:r>
            <a:r>
              <a:rPr lang="en-IN" sz="1000" dirty="0" err="1"/>
              <a:t>Renuka</a:t>
            </a:r>
            <a:r>
              <a:rPr lang="en-IN" sz="1000" dirty="0"/>
              <a:t>, Wiley Publication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39" y="109535"/>
            <a:ext cx="5241369" cy="578223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13" y="829688"/>
            <a:ext cx="5241369" cy="7477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Where the multilayer perceptron model is used?</a:t>
            </a:r>
          </a:p>
          <a:p>
            <a:r>
              <a:rPr lang="en-US" dirty="0">
                <a:solidFill>
                  <a:schemeClr val="tx1"/>
                </a:solidFill>
              </a:rPr>
              <a:t>2. Where the recurrent neural networks are used?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9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91" y="108314"/>
            <a:ext cx="5241369" cy="31938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392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2392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791" y="501445"/>
            <a:ext cx="5241369" cy="27199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Book:</a:t>
            </a:r>
          </a:p>
          <a:p>
            <a:r>
              <a:rPr lang="en-US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</a:t>
            </a:r>
            <a:r>
              <a:rPr lang="en-US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Python, Authors: 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Francois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Chollet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Publisher: Manning </a:t>
            </a:r>
            <a:r>
              <a:rPr lang="en-US" sz="1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Publications.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Using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Python, Authors: </a:t>
            </a:r>
            <a:r>
              <a:rPr lang="en-I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Lovelyn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Rose, L Ashok Kumar, D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Karthika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Renuka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 Wiley Publication.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000" dirty="0" smtClean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Websites:</a:t>
            </a:r>
          </a:p>
          <a:p>
            <a:r>
              <a:rPr lang="en-IN" sz="1100" dirty="0">
                <a:latin typeface="Times New Roman" pitchFamily="18" charset="0"/>
                <a:cs typeface="Times New Roman" pitchFamily="18" charset="0"/>
                <a:hlinkClick r:id="rId2"/>
              </a:rPr>
              <a:t>https://www.analyticsvidhya.com/blog/2022/01/introduction-to-neural-networks</a:t>
            </a:r>
            <a:r>
              <a:rPr lang="en-IN" sz="1100" dirty="0" smtClean="0">
                <a:latin typeface="Times New Roman" pitchFamily="18" charset="0"/>
                <a:cs typeface="Times New Roman" pitchFamily="18" charset="0"/>
                <a:hlinkClick r:id="rId2"/>
              </a:rPr>
              <a:t>/</a:t>
            </a:r>
            <a:endParaRPr lang="en-IN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1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</a:t>
            </a:r>
            <a:r>
              <a:rPr lang="en-IN" sz="1100" dirty="0">
                <a:latin typeface="Times New Roman" pitchFamily="18" charset="0"/>
                <a:cs typeface="Times New Roman" pitchFamily="18" charset="0"/>
                <a:hlinkClick r:id="rId3"/>
              </a:rPr>
              <a:t>://</a:t>
            </a:r>
            <a:r>
              <a:rPr lang="en-IN" sz="1100" dirty="0" smtClean="0">
                <a:latin typeface="Times New Roman" pitchFamily="18" charset="0"/>
                <a:cs typeface="Times New Roman" pitchFamily="18" charset="0"/>
                <a:hlinkClick r:id="rId3"/>
              </a:rPr>
              <a:t>towardsdatascience.com/the-basics-of-neural-networks-neural-network-series-part-1-4419e343b2b</a:t>
            </a:r>
            <a:endParaRPr lang="en-IN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100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</a:t>
            </a:r>
            <a:r>
              <a:rPr lang="en-IN" sz="1100" dirty="0">
                <a:latin typeface="Times New Roman" pitchFamily="18" charset="0"/>
                <a:cs typeface="Times New Roman" pitchFamily="18" charset="0"/>
                <a:hlinkClick r:id="rId4"/>
              </a:rPr>
              <a:t>://</a:t>
            </a:r>
            <a:r>
              <a:rPr lang="en-IN" sz="1100" dirty="0" smtClean="0">
                <a:latin typeface="Times New Roman" pitchFamily="18" charset="0"/>
                <a:cs typeface="Times New Roman" pitchFamily="18" charset="0"/>
                <a:hlinkClick r:id="rId4"/>
              </a:rPr>
              <a:t>www.tutorialspoint.com/artificial_neural_network/artificial_neural_network_basic_concepts.htm</a:t>
            </a:r>
            <a:endParaRPr lang="en-IN" sz="11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NPTEL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  <a:hlinkClick r:id="rId5"/>
              </a:rPr>
              <a:t>https://www.youtube.com/watch?v=4TC5s_xNKSs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5"/>
              </a:rPr>
              <a:t>/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93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C813A83-4CF3-4942-8C24-169E11C40466}"/>
              </a:ext>
            </a:extLst>
          </p:cNvPr>
          <p:cNvSpPr/>
          <p:nvPr/>
        </p:nvSpPr>
        <p:spPr>
          <a:xfrm>
            <a:off x="0" y="595"/>
            <a:ext cx="6076950" cy="2336136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897" dirty="0">
                <a:solidFill>
                  <a:prstClr val="white"/>
                </a:solidFill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4658995" y="595"/>
            <a:ext cx="911543" cy="9115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5068675" y="595"/>
            <a:ext cx="330949" cy="3309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365567" y="3138058"/>
            <a:ext cx="278300" cy="278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194653" y="2557424"/>
            <a:ext cx="861455" cy="8614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740629" y="1121652"/>
            <a:ext cx="5345816" cy="6135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3987" dirty="0">
                <a:solidFill>
                  <a:prstClr val="white"/>
                </a:solidFill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xmlns="" id="{AFBA4B1A-59E0-42F9-8062-FE9B4E00A99F}"/>
              </a:ext>
            </a:extLst>
          </p:cNvPr>
          <p:cNvSpPr/>
          <p:nvPr/>
        </p:nvSpPr>
        <p:spPr>
          <a:xfrm>
            <a:off x="1316672" y="605837"/>
            <a:ext cx="1211434" cy="160786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97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xmlns="" id="{4F0CA98B-3337-4AC3-8305-ED6C9C731FFB}"/>
              </a:ext>
            </a:extLst>
          </p:cNvPr>
          <p:cNvSpPr/>
          <p:nvPr/>
        </p:nvSpPr>
        <p:spPr>
          <a:xfrm>
            <a:off x="1444858" y="605837"/>
            <a:ext cx="1211434" cy="160786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97">
              <a:solidFill>
                <a:prstClr val="white"/>
              </a:solidFill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8389" y="76557"/>
            <a:ext cx="204640" cy="80393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97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97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97">
                <a:solidFill>
                  <a:prstClr val="white"/>
                </a:solidFill>
              </a:endParaRPr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xmlns="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2050574" y="2689390"/>
            <a:ext cx="1596912" cy="36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97" dirty="0">
                <a:solidFill>
                  <a:prstClr val="black"/>
                </a:solidFill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sz="897" dirty="0">
                <a:solidFill>
                  <a:prstClr val="black"/>
                </a:solidFill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sz="897" dirty="0" smtClean="0">
                <a:solidFill>
                  <a:prstClr val="black"/>
                </a:solidFill>
                <a:latin typeface="Casper" panose="02000506000000020004" pitchFamily="2" charset="0"/>
                <a:cs typeface="Segoe UI" panose="020B0502040204020203" pitchFamily="34" charset="0"/>
              </a:rPr>
              <a:t>madan.e13485@cumail.in</a:t>
            </a:r>
            <a:endParaRPr lang="en-US" sz="897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9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486</Words>
  <Application>Microsoft Office PowerPoint</Application>
  <PresentationFormat>Custom</PresentationFormat>
  <Paragraphs>153</Paragraphs>
  <Slides>81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Cambria</vt:lpstr>
      <vt:lpstr>Casper</vt:lpstr>
      <vt:lpstr>Karla</vt:lpstr>
      <vt:lpstr>Segoe UI</vt:lpstr>
      <vt:lpstr>Times New Roman</vt:lpstr>
      <vt:lpstr>Office Theme</vt:lpstr>
      <vt:lpstr>1_Office Theme</vt:lpstr>
      <vt:lpstr>Unit 2.1</vt:lpstr>
      <vt:lpstr>CorelDRAW</vt:lpstr>
      <vt:lpstr>PowerPoint Presentation</vt:lpstr>
      <vt:lpstr>Deep Learning: Course Objectives</vt:lpstr>
      <vt:lpstr>COURSE OUTCOMES</vt:lpstr>
      <vt:lpstr>Unit-1 Syllabus</vt:lpstr>
      <vt:lpstr>SUGGESTIVE READINGS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References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90</cp:revision>
  <dcterms:created xsi:type="dcterms:W3CDTF">2023-06-17T04:06:03Z</dcterms:created>
  <dcterms:modified xsi:type="dcterms:W3CDTF">2023-07-01T05:21:18Z</dcterms:modified>
</cp:coreProperties>
</file>